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aiff" ContentType="audio/aiff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68F97-57E4-498F-9226-2AFAE719432E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2A910-AF64-4C98-BFE6-A24A80D66A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E93861-E1E9-48E5-A16A-1FB3792047D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4FE87A-3138-479E-8787-3BCD2FB6ACA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D138CB-C22B-4334-AC4A-701712AD4F5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352461-D4C5-4825-8C75-7EE43F2D343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25E57-C033-4383-A85F-235407DFAF6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F59973-3E91-47DD-BC71-2A98AFB5CEC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80494-F6E0-418C-95E8-EB5F9B87C61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57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89FBB6-8F16-43D9-BC20-809CDFB3971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244BC-5C7F-42D5-B003-0D3AEEE66C4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78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976F6-78DA-4789-BE2E-FFA4D02B2A13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ED50D-A23D-407B-9C23-B6BD9A38D6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aif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aiff"/><Relationship Id="rId13" Type="http://schemas.openxmlformats.org/officeDocument/2006/relationships/image" Target="../media/image13.jpe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aiff"/><Relationship Id="rId11" Type="http://schemas.openxmlformats.org/officeDocument/2006/relationships/image" Target="../media/image11.jpeg"/><Relationship Id="rId5" Type="http://schemas.openxmlformats.org/officeDocument/2006/relationships/image" Target="../media/image9.jpeg"/><Relationship Id="rId10" Type="http://schemas.openxmlformats.org/officeDocument/2006/relationships/audio" Target="../media/audio5.aiff"/><Relationship Id="rId4" Type="http://schemas.openxmlformats.org/officeDocument/2006/relationships/image" Target="../media/image8.jpeg"/><Relationship Id="rId9" Type="http://schemas.openxmlformats.org/officeDocument/2006/relationships/audio" Target="../media/audio4.aiff"/><Relationship Id="rId14" Type="http://schemas.openxmlformats.org/officeDocument/2006/relationships/audio" Target="../media/audio6.a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audio" Target="../media/audio8.aiff"/><Relationship Id="rId1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audio" Target="../media/audio7.aiff"/><Relationship Id="rId12" Type="http://schemas.openxmlformats.org/officeDocument/2006/relationships/image" Target="../media/image19.jpeg"/><Relationship Id="rId17" Type="http://schemas.openxmlformats.org/officeDocument/2006/relationships/audio" Target="../media/audio12.aiff"/><Relationship Id="rId2" Type="http://schemas.openxmlformats.org/officeDocument/2006/relationships/notesSlide" Target="../notesSlides/notesSlide5.xml"/><Relationship Id="rId16" Type="http://schemas.openxmlformats.org/officeDocument/2006/relationships/audio" Target="../media/audio11.a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5" Type="http://schemas.openxmlformats.org/officeDocument/2006/relationships/audio" Target="../media/audio10.aiff"/><Relationship Id="rId10" Type="http://schemas.openxmlformats.org/officeDocument/2006/relationships/image" Target="../media/image17.jpeg"/><Relationship Id="rId19" Type="http://schemas.openxmlformats.org/officeDocument/2006/relationships/audio" Target="../media/audio13.aiff"/><Relationship Id="rId4" Type="http://schemas.openxmlformats.org/officeDocument/2006/relationships/image" Target="../media/image14.jpeg"/><Relationship Id="rId9" Type="http://schemas.openxmlformats.org/officeDocument/2006/relationships/image" Target="../media/image16.jpeg"/><Relationship Id="rId14" Type="http://schemas.openxmlformats.org/officeDocument/2006/relationships/audio" Target="../media/audio9.a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6.aiff"/><Relationship Id="rId3" Type="http://schemas.openxmlformats.org/officeDocument/2006/relationships/image" Target="../media/image8.jpeg"/><Relationship Id="rId7" Type="http://schemas.openxmlformats.org/officeDocument/2006/relationships/audio" Target="../media/audio15.a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14.aiff"/><Relationship Id="rId10" Type="http://schemas.openxmlformats.org/officeDocument/2006/relationships/image" Target="../media/image11.jpeg"/><Relationship Id="rId4" Type="http://schemas.openxmlformats.org/officeDocument/2006/relationships/image" Target="../media/image9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8.aiff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7.aiff"/><Relationship Id="rId5" Type="http://schemas.openxmlformats.org/officeDocument/2006/relationships/image" Target="../media/image9.jpeg"/><Relationship Id="rId4" Type="http://schemas.openxmlformats.org/officeDocument/2006/relationships/image" Target="../media/image21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19.aif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es-ES" sz="3600" b="1" dirty="0" smtClean="0"/>
              <a:t>Propósito # 65: ¿Salieron al cine?</a:t>
            </a:r>
            <a:endParaRPr lang="en-US" sz="3600" b="1" dirty="0" smtClean="0"/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La Actividad Inicial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s-ES" sz="2000" b="1" dirty="0" err="1" smtClean="0">
                <a:latin typeface="Comic Sans MS" pitchFamily="1" charset="0"/>
              </a:rPr>
              <a:t>Choose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most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apropriate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verb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from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word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bank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that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best</a:t>
            </a:r>
            <a:r>
              <a:rPr lang="es-ES" sz="2000" b="1" dirty="0" smtClean="0">
                <a:latin typeface="Comic Sans MS" pitchFamily="1" charset="0"/>
              </a:rPr>
              <a:t> completes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sentence</a:t>
            </a:r>
            <a:r>
              <a:rPr lang="es-ES" sz="2000" b="1" dirty="0" smtClean="0">
                <a:latin typeface="Comic Sans MS" pitchFamily="1" charset="0"/>
              </a:rPr>
              <a:t>. </a:t>
            </a:r>
            <a:r>
              <a:rPr lang="es-ES" sz="2000" b="1" dirty="0" err="1" smtClean="0">
                <a:latin typeface="Comic Sans MS" pitchFamily="1" charset="0"/>
              </a:rPr>
              <a:t>Conjugate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verb</a:t>
            </a:r>
            <a:r>
              <a:rPr lang="es-ES" sz="2000" b="1" dirty="0" smtClean="0">
                <a:latin typeface="Comic Sans MS" pitchFamily="1" charset="0"/>
              </a:rPr>
              <a:t> in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past</a:t>
            </a:r>
            <a:r>
              <a:rPr lang="es-ES" sz="2000" b="1" dirty="0" smtClean="0">
                <a:latin typeface="Comic Sans MS" pitchFamily="1" charset="0"/>
              </a:rPr>
              <a:t> tense.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es-ES" sz="2000" b="1" dirty="0">
              <a:latin typeface="Comic Sans MS" pitchFamily="1" charset="0"/>
            </a:endParaRPr>
          </a:p>
          <a:p>
            <a:pPr marL="457200" indent="-457200" eaLnBrk="1" hangingPunct="1">
              <a:buFont typeface="Wingdings 3" pitchFamily="18" charset="2"/>
              <a:buAutoNum type="arabicPeriod"/>
              <a:defRPr/>
            </a:pPr>
            <a:r>
              <a:rPr lang="es-ES" sz="2000" b="1" dirty="0" smtClean="0">
                <a:latin typeface="Comic Sans MS" pitchFamily="1" charset="0"/>
              </a:rPr>
              <a:t>Yo ______ un video. 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2. Y yo ________ unos discos.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3. Luego, yo _____ al café.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4. En el café yo _____ con el mesero.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5. Yo ______ un refresco. (tomar)</a:t>
            </a:r>
          </a:p>
          <a:p>
            <a:pPr marL="457200" indent="-457200" eaLnBrk="1" hangingPunct="1">
              <a:buFontTx/>
              <a:buNone/>
              <a:defRPr/>
            </a:pPr>
            <a:endParaRPr lang="es-ES" sz="2000" b="1" dirty="0" smtClean="0">
              <a:latin typeface="Comic Sans MS" pitchFamily="1" charset="0"/>
            </a:endParaRPr>
          </a:p>
          <a:p>
            <a:pPr eaLnBrk="1" hangingPunct="1">
              <a:buFont typeface="Wingdings 3" pitchFamily="18" charset="2"/>
              <a:buNone/>
              <a:defRPr/>
            </a:pPr>
            <a:endParaRPr lang="en-US" sz="2000" b="1" dirty="0" smtClean="0">
              <a:latin typeface="Comic Sans MS" pitchFamily="1" charset="0"/>
            </a:endParaRPr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/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16 del  mayo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6629400" y="6858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47800" y="3048000"/>
            <a:ext cx="971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miré</a:t>
            </a:r>
            <a:endParaRPr lang="en-US" sz="20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43050" y="3486150"/>
            <a:ext cx="1314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escuché</a:t>
            </a:r>
            <a:endParaRPr lang="en-US" sz="20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71700" y="3886200"/>
            <a:ext cx="9048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fui</a:t>
            </a:r>
            <a:endParaRPr lang="en-US" sz="20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38425" y="4238625"/>
            <a:ext cx="1047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hablé</a:t>
            </a:r>
            <a:endParaRPr lang="en-US" sz="20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33500" y="4581525"/>
            <a:ext cx="885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tomé</a:t>
            </a:r>
            <a:endParaRPr lang="en-US" sz="2000"/>
          </a:p>
        </p:txBody>
      </p:sp>
      <p:sp>
        <p:nvSpPr>
          <p:cNvPr id="2058" name="TextBox 10"/>
          <p:cNvSpPr txBox="1">
            <a:spLocks noChangeArrowheads="1"/>
          </p:cNvSpPr>
          <p:nvPr/>
        </p:nvSpPr>
        <p:spPr bwMode="auto">
          <a:xfrm>
            <a:off x="6353175" y="3009900"/>
            <a:ext cx="22098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Tomar</a:t>
            </a:r>
          </a:p>
          <a:p>
            <a:r>
              <a:rPr lang="en-US"/>
              <a:t>Escuchar</a:t>
            </a:r>
          </a:p>
          <a:p>
            <a:r>
              <a:rPr lang="en-US"/>
              <a:t>Ir</a:t>
            </a:r>
          </a:p>
          <a:p>
            <a:r>
              <a:rPr lang="en-US"/>
              <a:t>Mirar</a:t>
            </a:r>
          </a:p>
          <a:p>
            <a:r>
              <a:rPr lang="en-US"/>
              <a:t>hablar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925" y="973138"/>
            <a:ext cx="24225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78"/>
          <p:cNvSpPr txBox="1">
            <a:spLocks noChangeArrowheads="1"/>
          </p:cNvSpPr>
          <p:nvPr/>
        </p:nvSpPr>
        <p:spPr bwMode="auto">
          <a:xfrm>
            <a:off x="1939925" y="1874838"/>
            <a:ext cx="5670550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1.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Los amigos esperan en la </a:t>
            </a:r>
            <a:r>
              <a:rPr lang="en-US">
                <a:solidFill>
                  <a:schemeClr val="tx1"/>
                </a:solidFill>
              </a:rPr>
              <a:t>_______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.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s-ES">
                <a:solidFill>
                  <a:schemeClr val="tx1"/>
                </a:solidFill>
              </a:rPr>
              <a:t>	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2.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Ayer fuimos al </a:t>
            </a:r>
            <a:r>
              <a:rPr lang="en-US">
                <a:solidFill>
                  <a:schemeClr val="tx1"/>
                </a:solidFill>
              </a:rPr>
              <a:t>_______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.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s-ES">
                <a:solidFill>
                  <a:schemeClr val="tx1"/>
                </a:solidFill>
              </a:rPr>
              <a:t>		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3.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¿Dónde compraste la </a:t>
            </a:r>
            <a:r>
              <a:rPr lang="en-US">
                <a:solidFill>
                  <a:schemeClr val="tx1"/>
                </a:solidFill>
              </a:rPr>
              <a:t>_______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?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s-ES">
                <a:solidFill>
                  <a:schemeClr val="tx1"/>
                </a:solidFill>
              </a:rPr>
              <a:t>	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4.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Miré una _______ en casa anoche.</a:t>
            </a:r>
            <a:r>
              <a:rPr lang="en-US">
                <a:solidFill>
                  <a:schemeClr val="tx1"/>
                </a:solidFill>
              </a:rPr>
              <a:t> </a:t>
            </a:r>
            <a:endParaRPr lang="es-ES">
              <a:solidFill>
                <a:schemeClr val="tx1"/>
              </a:solidFill>
            </a:endParaRPr>
          </a:p>
          <a:p>
            <a:pPr>
              <a:lnSpc>
                <a:spcPct val="190000"/>
              </a:lnSpc>
              <a:buFontTx/>
              <a:buNone/>
            </a:pPr>
            <a:r>
              <a:rPr lang="es-ES">
                <a:solidFill>
                  <a:schemeClr val="tx1"/>
                </a:solidFill>
              </a:rPr>
              <a:t>5.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Vamos a  tomar el </a:t>
            </a:r>
            <a:r>
              <a:rPr lang="en-US">
                <a:solidFill>
                  <a:schemeClr val="tx1"/>
                </a:solidFill>
              </a:rPr>
              <a:t>_______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.</a:t>
            </a:r>
            <a:r>
              <a:rPr lang="en-US">
                <a:solidFill>
                  <a:schemeClr val="tx1"/>
                </a:solidFill>
              </a:rPr>
              <a:t> 	</a:t>
            </a:r>
          </a:p>
        </p:txBody>
      </p:sp>
      <p:pic>
        <p:nvPicPr>
          <p:cNvPr id="1126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15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9 de 63</a:t>
            </a:r>
            <a:endParaRPr lang="en-US" sz="1600" b="1">
              <a:solidFill>
                <a:srgbClr val="FE0000"/>
              </a:solidFill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2921000" y="952500"/>
            <a:ext cx="1958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s-ES" sz="2800" b="1">
                <a:solidFill>
                  <a:srgbClr val="0064E1"/>
                </a:solidFill>
              </a:rPr>
              <a:t>Choose.</a:t>
            </a:r>
            <a:endParaRPr lang="en-US" sz="2800">
              <a:solidFill>
                <a:srgbClr val="0064E1"/>
              </a:solidFill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11287" name="AutoShape 5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288" name="Text Box 5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sp>
        <p:nvSpPr>
          <p:cNvPr id="11272" name="Text Box 67"/>
          <p:cNvSpPr txBox="1">
            <a:spLocks noChangeArrowheads="1"/>
          </p:cNvSpPr>
          <p:nvPr/>
        </p:nvSpPr>
        <p:spPr bwMode="auto">
          <a:xfrm>
            <a:off x="2997200" y="1535113"/>
            <a:ext cx="8350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cine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273" name="Text Box 68"/>
          <p:cNvSpPr txBox="1">
            <a:spLocks noChangeArrowheads="1"/>
          </p:cNvSpPr>
          <p:nvPr/>
        </p:nvSpPr>
        <p:spPr bwMode="auto">
          <a:xfrm>
            <a:off x="4114800" y="1535113"/>
            <a:ext cx="1366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entrada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274" name="Text Box 69"/>
          <p:cNvSpPr txBox="1">
            <a:spLocks noChangeArrowheads="1"/>
          </p:cNvSpPr>
          <p:nvPr/>
        </p:nvSpPr>
        <p:spPr bwMode="auto">
          <a:xfrm>
            <a:off x="5764213" y="1535113"/>
            <a:ext cx="11096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metro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275" name="Text Box 70"/>
          <p:cNvSpPr txBox="1">
            <a:spLocks noChangeArrowheads="1"/>
          </p:cNvSpPr>
          <p:nvPr/>
        </p:nvSpPr>
        <p:spPr bwMode="auto">
          <a:xfrm>
            <a:off x="7154863" y="1535113"/>
            <a:ext cx="849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cola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 </a:t>
            </a:r>
          </a:p>
        </p:txBody>
      </p:sp>
      <p:sp>
        <p:nvSpPr>
          <p:cNvPr id="11276" name="Text Box 71"/>
          <p:cNvSpPr txBox="1">
            <a:spLocks noChangeArrowheads="1"/>
          </p:cNvSpPr>
          <p:nvPr/>
        </p:nvSpPr>
        <p:spPr bwMode="auto">
          <a:xfrm>
            <a:off x="1346200" y="1535113"/>
            <a:ext cx="1366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película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3629025" y="4416425"/>
            <a:ext cx="1228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cs typeface="Times New Roman" charset="0"/>
              </a:rPr>
              <a:t>película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214938" y="3675063"/>
            <a:ext cx="11906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>
                <a:cs typeface="Times New Roman" charset="0"/>
              </a:rPr>
              <a:t>entrada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490" name="Rectangle 82"/>
          <p:cNvSpPr>
            <a:spLocks noChangeArrowheads="1"/>
          </p:cNvSpPr>
          <p:nvPr/>
        </p:nvSpPr>
        <p:spPr bwMode="auto">
          <a:xfrm>
            <a:off x="5008563" y="5170488"/>
            <a:ext cx="10747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>
                <a:cs typeface="Times New Roman" charset="0"/>
              </a:rPr>
              <a:t>metro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7491" name="Text Box 83"/>
          <p:cNvSpPr txBox="1">
            <a:spLocks noChangeArrowheads="1"/>
          </p:cNvSpPr>
          <p:nvPr/>
        </p:nvSpPr>
        <p:spPr bwMode="auto">
          <a:xfrm>
            <a:off x="4632325" y="2905125"/>
            <a:ext cx="7334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cs typeface="Times New Roman" charset="0"/>
              </a:rPr>
              <a:t>cine</a:t>
            </a:r>
          </a:p>
        </p:txBody>
      </p:sp>
      <p:sp>
        <p:nvSpPr>
          <p:cNvPr id="17492" name="Text Box 84"/>
          <p:cNvSpPr txBox="1">
            <a:spLocks noChangeArrowheads="1"/>
          </p:cNvSpPr>
          <p:nvPr/>
        </p:nvSpPr>
        <p:spPr bwMode="auto">
          <a:xfrm>
            <a:off x="6021388" y="2151063"/>
            <a:ext cx="7334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cs typeface="Times New Roman" charset="0"/>
              </a:rPr>
              <a:t>cola</a:t>
            </a:r>
          </a:p>
        </p:txBody>
      </p: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1403350" y="1658938"/>
            <a:ext cx="1152525" cy="32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493" name="Rectangle 85"/>
          <p:cNvSpPr>
            <a:spLocks noChangeArrowheads="1"/>
          </p:cNvSpPr>
          <p:nvPr/>
        </p:nvSpPr>
        <p:spPr bwMode="auto">
          <a:xfrm>
            <a:off x="3041650" y="1636713"/>
            <a:ext cx="695325" cy="32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494" name="Rectangle 86"/>
          <p:cNvSpPr>
            <a:spLocks noChangeArrowheads="1"/>
          </p:cNvSpPr>
          <p:nvPr/>
        </p:nvSpPr>
        <p:spPr bwMode="auto">
          <a:xfrm>
            <a:off x="4203700" y="1628775"/>
            <a:ext cx="1108075" cy="32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495" name="Rectangle 87"/>
          <p:cNvSpPr>
            <a:spLocks noChangeArrowheads="1"/>
          </p:cNvSpPr>
          <p:nvPr/>
        </p:nvSpPr>
        <p:spPr bwMode="auto">
          <a:xfrm>
            <a:off x="5780088" y="1592263"/>
            <a:ext cx="992187" cy="32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496" name="Rectangle 88"/>
          <p:cNvSpPr>
            <a:spLocks noChangeArrowheads="1"/>
          </p:cNvSpPr>
          <p:nvPr/>
        </p:nvSpPr>
        <p:spPr bwMode="auto">
          <a:xfrm>
            <a:off x="7227888" y="1598613"/>
            <a:ext cx="992187" cy="32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7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7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7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 autoUpdateAnimBg="0"/>
      <p:bldP spid="17487" grpId="0" autoUpdateAnimBg="0"/>
      <p:bldP spid="17489" grpId="0" autoUpdateAnimBg="0"/>
      <p:bldP spid="17490" grpId="0" autoUpdateAnimBg="0"/>
      <p:bldP spid="17491" grpId="0" autoUpdateAnimBg="0"/>
      <p:bldP spid="17492" grpId="0" autoUpdateAnimBg="0"/>
      <p:bldP spid="17469" grpId="0" animBg="1"/>
      <p:bldP spid="17493" grpId="0" animBg="1"/>
      <p:bldP spid="17494" grpId="0" animBg="1"/>
      <p:bldP spid="17495" grpId="0" animBg="1"/>
      <p:bldP spid="174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1 de 63</a:t>
            </a:r>
            <a:endParaRPr lang="en-US" sz="1600" b="1">
              <a:solidFill>
                <a:srgbClr val="FE0000"/>
              </a:solidFill>
            </a:endParaRPr>
          </a:p>
        </p:txBody>
      </p:sp>
      <p:pic>
        <p:nvPicPr>
          <p:cNvPr id="3075" name="Picture 42" descr="Bk2Ch05_SL01_ImgM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17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3" descr="Bk2Ch05_SL01_MarioAnimation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4088" y="4235450"/>
            <a:ext cx="1992312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90" name="Picture 46" descr="Bk2Ch05_SL01_Bb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90938" y="4527550"/>
            <a:ext cx="277812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89" name="Picture 45" descr="Bk2Ch05_SL01_TxtBb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24338" y="4632325"/>
            <a:ext cx="210185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b05-01.aif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Bk2Ch05_SL01_Paso1&amp;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17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 2 de 63</a:t>
            </a:r>
          </a:p>
        </p:txBody>
      </p:sp>
      <p:sp>
        <p:nvSpPr>
          <p:cNvPr id="4100" name="AutoShape 10"/>
          <p:cNvSpPr>
            <a:spLocks noChangeArrowheads="1"/>
          </p:cNvSpPr>
          <p:nvPr/>
        </p:nvSpPr>
        <p:spPr bwMode="auto">
          <a:xfrm>
            <a:off x="7810500" y="5810250"/>
            <a:ext cx="1152525" cy="341313"/>
          </a:xfrm>
          <a:prstGeom prst="homePlate">
            <a:avLst>
              <a:gd name="adj" fmla="val 84418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1" name="Text Box 19"/>
          <p:cNvSpPr txBox="1">
            <a:spLocks noChangeArrowheads="1"/>
          </p:cNvSpPr>
          <p:nvPr/>
        </p:nvSpPr>
        <p:spPr bwMode="auto">
          <a:xfrm>
            <a:off x="3490913" y="1214438"/>
            <a:ext cx="40767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5AFF"/>
                </a:solidFill>
              </a:rPr>
              <a:t>Palabras</a:t>
            </a:r>
            <a:r>
              <a:rPr lang="en-US" sz="2400">
                <a:solidFill>
                  <a:srgbClr val="005AFF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Al cine</a:t>
            </a:r>
            <a:endParaRPr lang="en-US" sz="2400" b="1">
              <a:solidFill>
                <a:srgbClr val="000000"/>
              </a:solidFill>
            </a:endParaRPr>
          </a:p>
          <a:p>
            <a:r>
              <a:rPr lang="en-US" sz="2800" b="1">
                <a:solidFill>
                  <a:srgbClr val="005AFF"/>
                </a:solidFill>
              </a:rPr>
              <a:t>Formas</a:t>
            </a:r>
          </a:p>
          <a:p>
            <a:r>
              <a:rPr lang="en-US" sz="2400">
                <a:solidFill>
                  <a:srgbClr val="000000"/>
                </a:solidFill>
              </a:rPr>
              <a:t>  </a:t>
            </a:r>
            <a:r>
              <a:rPr lang="en-US">
                <a:solidFill>
                  <a:srgbClr val="000000"/>
                </a:solidFill>
              </a:rPr>
              <a:t>Pretérito—verbos en -</a:t>
            </a:r>
            <a:r>
              <a:rPr lang="en-US" b="1">
                <a:solidFill>
                  <a:srgbClr val="000000"/>
                </a:solidFill>
              </a:rPr>
              <a:t>er</a:t>
            </a:r>
            <a:r>
              <a:rPr lang="en-US">
                <a:solidFill>
                  <a:srgbClr val="000000"/>
                </a:solidFill>
              </a:rPr>
              <a:t>, -</a:t>
            </a:r>
            <a:r>
              <a:rPr lang="en-US" b="1">
                <a:solidFill>
                  <a:srgbClr val="000000"/>
                </a:solidFill>
              </a:rPr>
              <a:t>ir</a:t>
            </a: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102" name="Text Box 20"/>
          <p:cNvSpPr txBox="1">
            <a:spLocks noChangeArrowheads="1"/>
          </p:cNvSpPr>
          <p:nvPr/>
        </p:nvSpPr>
        <p:spPr bwMode="auto">
          <a:xfrm>
            <a:off x="3482975" y="3624263"/>
            <a:ext cx="5410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5AFF"/>
                </a:solidFill>
              </a:rPr>
              <a:t>Palabras</a:t>
            </a:r>
            <a:r>
              <a:rPr lang="en-US" sz="2400">
                <a:solidFill>
                  <a:srgbClr val="005AFF"/>
                </a:solidFill>
              </a:rPr>
              <a:t> </a:t>
            </a:r>
            <a:r>
              <a:rPr lang="en-US" b="1">
                <a:solidFill>
                  <a:srgbClr val="000000"/>
                </a:solidFill>
              </a:rPr>
              <a:t>Un concierto, En un museo</a:t>
            </a:r>
            <a:endParaRPr lang="en-US" sz="2400" b="1">
              <a:solidFill>
                <a:srgbClr val="000000"/>
              </a:solidFill>
            </a:endParaRPr>
          </a:p>
          <a:p>
            <a:r>
              <a:rPr lang="en-US" sz="2800" b="1">
                <a:solidFill>
                  <a:srgbClr val="005AFF"/>
                </a:solidFill>
              </a:rPr>
              <a:t>Formas</a:t>
            </a:r>
          </a:p>
          <a:p>
            <a:r>
              <a:rPr lang="en-US" sz="2400">
                <a:solidFill>
                  <a:srgbClr val="000000"/>
                </a:solidFill>
              </a:rPr>
              <a:t>  </a:t>
            </a:r>
            <a:r>
              <a:rPr lang="en-US">
                <a:solidFill>
                  <a:srgbClr val="000000"/>
                </a:solidFill>
              </a:rPr>
              <a:t>Palabras negativas</a:t>
            </a:r>
          </a:p>
          <a:p>
            <a:r>
              <a:rPr lang="en-US">
                <a:solidFill>
                  <a:srgbClr val="000000"/>
                </a:solidFill>
              </a:rPr>
              <a:t>  Pretérito de </a:t>
            </a:r>
            <a:r>
              <a:rPr lang="en-US" b="1">
                <a:solidFill>
                  <a:srgbClr val="000000"/>
                </a:solidFill>
              </a:rPr>
              <a:t>leer, oír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9" descr="Bk2Ch05_SL01_Paso3&amp;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17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3 de 63</a:t>
            </a:r>
            <a:endParaRPr lang="en-US" sz="1600" b="1">
              <a:solidFill>
                <a:srgbClr val="FE0000"/>
              </a:solidFill>
            </a:endParaRPr>
          </a:p>
        </p:txBody>
      </p:sp>
      <p:sp>
        <p:nvSpPr>
          <p:cNvPr id="5124" name="Text Box 16"/>
          <p:cNvSpPr txBox="1">
            <a:spLocks noChangeArrowheads="1"/>
          </p:cNvSpPr>
          <p:nvPr/>
        </p:nvSpPr>
        <p:spPr bwMode="auto">
          <a:xfrm>
            <a:off x="3473450" y="1235075"/>
            <a:ext cx="4630738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5AFF"/>
                </a:solidFill>
              </a:rPr>
              <a:t>Conversación </a:t>
            </a:r>
            <a:r>
              <a:rPr lang="en-US" b="1">
                <a:solidFill>
                  <a:srgbClr val="000000"/>
                </a:solidFill>
              </a:rPr>
              <a:t>¿Adónde fuiste?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5AFF"/>
                </a:solidFill>
              </a:rPr>
              <a:t>Videotur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5AFF"/>
                </a:solidFill>
              </a:rPr>
              <a:t>Cultura y lectura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</a:rPr>
              <a:t>  Un viernes por la noche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pt-BR" sz="2800" b="1">
                <a:solidFill>
                  <a:srgbClr val="005AFF"/>
                </a:solidFill>
                <a:cs typeface="Times New Roman" charset="0"/>
              </a:rPr>
              <a:t>Repaso</a:t>
            </a:r>
            <a:r>
              <a:rPr lang="en-US" sz="2800" b="1">
                <a:solidFill>
                  <a:srgbClr val="005AFF"/>
                </a:solidFill>
                <a:cs typeface="Times New Roman" charset="0"/>
              </a:rPr>
              <a:t> </a:t>
            </a:r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3473450" y="3644900"/>
            <a:ext cx="3354388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5AFF"/>
                </a:solidFill>
              </a:rPr>
              <a:t>¡Hablo como un pro!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5AFF"/>
                </a:solidFill>
              </a:rPr>
              <a:t>Vocabulario</a:t>
            </a:r>
            <a:endParaRPr lang="en-US" sz="2800" b="1">
              <a:solidFill>
                <a:srgbClr val="005AFF"/>
              </a:solidFill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</a:rPr>
              <a:t>  </a:t>
            </a:r>
            <a:r>
              <a:rPr lang="en-US" b="1">
                <a:solidFill>
                  <a:srgbClr val="000000"/>
                </a:solidFill>
              </a:rPr>
              <a:t>Spanish/English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000000"/>
                </a:solidFill>
              </a:rPr>
              <a:t>  English/Spanish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" name="Picture 1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5800" y="1200150"/>
            <a:ext cx="6572250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79" descr="palabr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863" y="998538"/>
            <a:ext cx="1892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38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4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6162" name="AutoShape 39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6163" name="Text Box 43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4152" name="Picture 56">
            <a:hlinkClick r:id="" action="ppaction://noaction">
              <a:snd r:embed="rId6" name="b05-04b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92913" y="27463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4" name="Picture 68">
            <a:hlinkClick r:id="" action="ppaction://noaction">
              <a:snd r:embed="rId8" name="b05-04e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574516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5" name="Picture 99">
            <a:hlinkClick r:id="" action="ppaction://noaction">
              <a:snd r:embed="rId9" name="b05-04c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46513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7" name="Picture 101">
            <a:hlinkClick r:id="" action="ppaction://noaction">
              <a:snd r:embed="rId10" name="b05-04d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51816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5" name="Text Box 109"/>
          <p:cNvSpPr txBox="1">
            <a:spLocks noChangeArrowheads="1"/>
          </p:cNvSpPr>
          <p:nvPr/>
        </p:nvSpPr>
        <p:spPr bwMode="auto">
          <a:xfrm>
            <a:off x="1263650" y="4535488"/>
            <a:ext cx="52292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Hay una cola delante de la taquilla.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206" name="Text Box 110"/>
          <p:cNvSpPr txBox="1">
            <a:spLocks noChangeArrowheads="1"/>
          </p:cNvSpPr>
          <p:nvPr/>
        </p:nvSpPr>
        <p:spPr bwMode="auto">
          <a:xfrm>
            <a:off x="1263650" y="5081588"/>
            <a:ext cx="64119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Los amigos compran sus entradas (boletos).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207" name="Text Box 111"/>
          <p:cNvSpPr txBox="1">
            <a:spLocks noChangeArrowheads="1"/>
          </p:cNvSpPr>
          <p:nvPr/>
        </p:nvSpPr>
        <p:spPr bwMode="auto">
          <a:xfrm>
            <a:off x="1263650" y="5645150"/>
            <a:ext cx="56229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Van a la sesión de las siete de la tarde.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6158" name="Picture 1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38" y="1106488"/>
            <a:ext cx="950912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0" name="Picture 1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6925" y="2771775"/>
            <a:ext cx="1444625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1" name="Picture 1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663" y="2682875"/>
            <a:ext cx="16541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6" name="Picture 100">
            <a:hlinkClick r:id="" action="ppaction://noaction">
              <a:snd r:embed="rId14" name="b05-04a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3" y="26955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5" grpId="0" autoUpdateAnimBg="0"/>
      <p:bldP spid="4206" grpId="0" autoUpdateAnimBg="0"/>
      <p:bldP spid="42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palab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863" y="998538"/>
            <a:ext cx="1892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0" name="Picture 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6363" y="1414463"/>
            <a:ext cx="329088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1" name="Picture 6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5425" y="1414463"/>
            <a:ext cx="3556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5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7191" name="AutoShape 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192" name="Text Box 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248859" name="Picture 27">
            <a:hlinkClick r:id="" action="ppaction://noaction">
              <a:snd r:embed="rId7" name="b05-05b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8" y="301466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898" name="Text Box 66"/>
          <p:cNvSpPr txBox="1">
            <a:spLocks noChangeArrowheads="1"/>
          </p:cNvSpPr>
          <p:nvPr/>
        </p:nvSpPr>
        <p:spPr bwMode="auto">
          <a:xfrm>
            <a:off x="5630863" y="4464050"/>
            <a:ext cx="2630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cs typeface="Times New Roman" charset="0"/>
              </a:rPr>
              <a:t>José salió del cine.</a:t>
            </a:r>
            <a:r>
              <a:rPr lang="en-US" sz="24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48899" name="Text Box 67"/>
          <p:cNvSpPr txBox="1">
            <a:spLocks noChangeArrowheads="1"/>
          </p:cNvSpPr>
          <p:nvPr/>
        </p:nvSpPr>
        <p:spPr bwMode="auto">
          <a:xfrm>
            <a:off x="5613400" y="4940300"/>
            <a:ext cx="3198813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tx1"/>
                </a:solidFill>
                <a:cs typeface="Times New Roman" charset="0"/>
              </a:rPr>
              <a:t>Perdió el autobús </a:t>
            </a:r>
          </a:p>
          <a:p>
            <a:pPr>
              <a:lnSpc>
                <a:spcPct val="70000"/>
              </a:lnSpc>
            </a:pPr>
            <a:r>
              <a:rPr lang="en-US" sz="2400" b="1">
                <a:solidFill>
                  <a:schemeClr val="tx1"/>
                </a:solidFill>
                <a:cs typeface="Times New Roman" charset="0"/>
              </a:rPr>
              <a:t>(la guagua, el camión).</a:t>
            </a:r>
            <a:r>
              <a:rPr lang="en-US" sz="2400" b="1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48902" name="Picture 7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52850" y="3517900"/>
            <a:ext cx="12160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3" name="Picture 7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16338" y="3957638"/>
            <a:ext cx="75882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4" name="Picture 7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51263" y="2724150"/>
            <a:ext cx="13716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5" name="Picture 7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16325" y="1758950"/>
            <a:ext cx="14081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906" name="Text Box 74"/>
          <p:cNvSpPr txBox="1">
            <a:spLocks noChangeArrowheads="1"/>
          </p:cNvSpPr>
          <p:nvPr/>
        </p:nvSpPr>
        <p:spPr bwMode="auto">
          <a:xfrm>
            <a:off x="593725" y="4460875"/>
            <a:ext cx="346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chemeClr val="tx1"/>
                </a:solidFill>
              </a:rPr>
              <a:t>El joven vio una película.</a:t>
            </a:r>
            <a:endParaRPr lang="en-US" sz="2400" b="1">
              <a:solidFill>
                <a:schemeClr val="tx1"/>
              </a:solidFill>
            </a:endParaRPr>
          </a:p>
        </p:txBody>
      </p:sp>
      <p:pic>
        <p:nvPicPr>
          <p:cNvPr id="248907" name="Picture 75">
            <a:hlinkClick r:id="" action="ppaction://noaction">
              <a:snd r:embed="rId13" name="b05-05c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73638" y="350996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8" name="Picture 76">
            <a:hlinkClick r:id="" action="ppaction://noaction">
              <a:snd r:embed="rId14" name="b05-05d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87863" y="393382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09" name="Picture 77">
            <a:hlinkClick r:id="" action="ppaction://noaction">
              <a:snd r:embed="rId15" name="b05-05e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6075" y="455136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10" name="Picture 78">
            <a:hlinkClick r:id="" action="ppaction://noaction">
              <a:snd r:embed="rId16" name="b05-05f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14950" y="45624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911" name="Picture 79">
            <a:hlinkClick r:id="" action="ppaction://noaction">
              <a:snd r:embed="rId17" name="b05-05g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14950" y="504348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8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357438" y="1106488"/>
            <a:ext cx="950912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87" name="Picture 55">
            <a:hlinkClick r:id="" action="ppaction://noaction">
              <a:snd r:embed="rId19" name="b05-05a.aif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0263" y="209708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8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8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8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8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8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8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8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8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8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8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8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8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24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24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6" dur="500"/>
                                        <p:tgtEl>
                                          <p:spTgt spid="24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98" grpId="0" autoUpdateAnimBg="0"/>
      <p:bldP spid="248899" grpId="0" autoUpdateAnimBg="0"/>
      <p:bldP spid="2489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6" descr="palab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863" y="998538"/>
            <a:ext cx="1892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6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8206" name="AutoShape 4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207" name="Text Box 4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5181" name="Picture 61">
            <a:hlinkClick r:id="" action="ppaction://noaction">
              <a:snd r:embed="rId5" name="b05-06c.aif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4448175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8" name="Picture 78">
            <a:hlinkClick r:id="" action="ppaction://noaction">
              <a:snd r:embed="rId7" name="b05-06b.aif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3452813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00" name="Picture 80">
            <a:hlinkClick r:id="" action="ppaction://noaction">
              <a:snd r:embed="rId8" name="b05-06a.aif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6963" y="2366963"/>
            <a:ext cx="290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42" name="Picture 122" descr="Bk2Ch05_SL06_iL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6888" y="1631950"/>
            <a:ext cx="287972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43" name="Text Box 123"/>
          <p:cNvSpPr txBox="1">
            <a:spLocks noChangeArrowheads="1"/>
          </p:cNvSpPr>
          <p:nvPr/>
        </p:nvSpPr>
        <p:spPr bwMode="auto">
          <a:xfrm>
            <a:off x="3921125" y="4330700"/>
            <a:ext cx="3860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Volvió a casa en el metro.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244" name="Text Box 124"/>
          <p:cNvSpPr txBox="1">
            <a:spLocks noChangeArrowheads="1"/>
          </p:cNvSpPr>
          <p:nvPr/>
        </p:nvSpPr>
        <p:spPr bwMode="auto">
          <a:xfrm>
            <a:off x="3921125" y="3335338"/>
            <a:ext cx="49164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Subió al metro en la estación Sol.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245" name="Text Box 125"/>
          <p:cNvSpPr txBox="1">
            <a:spLocks noChangeArrowheads="1"/>
          </p:cNvSpPr>
          <p:nvPr/>
        </p:nvSpPr>
        <p:spPr bwMode="auto">
          <a:xfrm>
            <a:off x="3921125" y="2249488"/>
            <a:ext cx="42370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José decidió tomar el metro.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8205" name="Picture 12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57438" y="1106488"/>
            <a:ext cx="950912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3" grpId="0" autoUpdateAnimBg="0"/>
      <p:bldP spid="5244" grpId="0" autoUpdateAnimBg="0"/>
      <p:bldP spid="524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3" descr="palab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863" y="998538"/>
            <a:ext cx="1892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28" name="Picture 112" descr="Bk2Ch05_SL07_i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863" y="1693863"/>
            <a:ext cx="41322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28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7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9228" name="AutoShape 33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229" name="Text Box 34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34915" name="Picture 99">
            <a:hlinkClick r:id="" action="ppaction://noaction">
              <a:snd r:embed="rId6" name="b05-07b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22825" y="3544888"/>
            <a:ext cx="290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16" name="Picture 100">
            <a:hlinkClick r:id="" action="ppaction://noaction">
              <a:snd r:embed="rId8" name="b05-07a.aif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22825" y="2344738"/>
            <a:ext cx="290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26" name="Text Box 110"/>
          <p:cNvSpPr txBox="1">
            <a:spLocks noChangeArrowheads="1"/>
          </p:cNvSpPr>
          <p:nvPr/>
        </p:nvSpPr>
        <p:spPr bwMode="auto">
          <a:xfrm>
            <a:off x="5194300" y="2232025"/>
            <a:ext cx="335756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Carolina y sus amigas </a:t>
            </a:r>
          </a:p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decidieron no salir.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4927" name="Text Box 111"/>
          <p:cNvSpPr txBox="1">
            <a:spLocks noChangeArrowheads="1"/>
          </p:cNvSpPr>
          <p:nvPr/>
        </p:nvSpPr>
        <p:spPr bwMode="auto">
          <a:xfrm>
            <a:off x="5194300" y="3424238"/>
            <a:ext cx="3449638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Alquilaron (Rentaron) </a:t>
            </a:r>
          </a:p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un video en la tienda </a:t>
            </a:r>
          </a:p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de videos.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9227" name="Picture 1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38" y="1106488"/>
            <a:ext cx="950912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26" grpId="0" autoUpdateAnimBg="0"/>
      <p:bldP spid="3492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8" descr="palab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863" y="998538"/>
            <a:ext cx="1892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16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8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791450" y="5840413"/>
            <a:ext cx="1200150" cy="304800"/>
            <a:chOff x="4938" y="3622"/>
            <a:chExt cx="756" cy="192"/>
          </a:xfrm>
        </p:grpSpPr>
        <p:sp>
          <p:nvSpPr>
            <p:cNvPr id="10250" name="AutoShape 18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251" name="Text Box 19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35918" name="Picture 78">
            <a:hlinkClick r:id="" action="ppaction://noaction">
              <a:snd r:embed="rId5" name="b05-08.aif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4263" y="517048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925" name="Picture 85" descr="Bk2Ch05_SL08_iL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55738" y="1928813"/>
            <a:ext cx="6216650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26" name="Text Box 86"/>
          <p:cNvSpPr txBox="1">
            <a:spLocks noChangeArrowheads="1"/>
          </p:cNvSpPr>
          <p:nvPr/>
        </p:nvSpPr>
        <p:spPr bwMode="auto">
          <a:xfrm>
            <a:off x="2593975" y="5054600"/>
            <a:ext cx="41830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  <a:cs typeface="Times New Roman" charset="0"/>
              </a:rPr>
              <a:t>Miraron la película en casa.</a:t>
            </a:r>
            <a:r>
              <a:rPr lang="en-US" b="1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249" name="Picture 8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38" y="1106488"/>
            <a:ext cx="950912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5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26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On-screen Show (4:3)</PresentationFormat>
  <Paragraphs>94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llamo ______________ Clase 7 La fecha es el 16 del  mayo 2012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16 del  mayo 2012 </dc:title>
  <dc:creator>Sherice</dc:creator>
  <cp:lastModifiedBy>Sherice</cp:lastModifiedBy>
  <cp:revision>1</cp:revision>
  <dcterms:created xsi:type="dcterms:W3CDTF">2012-05-16T15:07:47Z</dcterms:created>
  <dcterms:modified xsi:type="dcterms:W3CDTF">2012-05-16T15:08:22Z</dcterms:modified>
</cp:coreProperties>
</file>